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FDC5CAA7-723F-4E5A-AA58-62559626FC9A}">
  <a:tblStyle styleName="Table_0" styleId="{FDC5CAA7-723F-4E5A-AA58-62559626FC9A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00.jpg" Type="http://schemas.openxmlformats.org/officeDocument/2006/relationships/image" Id="rId3"/><Relationship Target="../media/image02.png" Type="http://schemas.openxmlformats.org/officeDocument/2006/relationships/image" Id="rId5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SOCIAL MEDIA FOR FOOD TRUCKS: 101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James DiSabatino</a:t>
            </a:r>
          </a:p>
          <a:p>
            <a:pPr>
              <a:buNone/>
            </a:pPr>
            <a:r>
              <a:rPr lang="en"/>
              <a:t>Founder / Roxy's Grilled Cheese</a:t>
            </a:r>
          </a:p>
        </p:txBody>
      </p:sp>
      <p:sp>
        <p:nvSpPr>
          <p:cNvPr id="25" name="Shape 25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74637" x="457200"/>
            <a:ext cy="1143000" cx="6228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SOCIAL MEDIA TIPS AND STRATEGIES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90235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25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Find your voice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25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Elicit responses</a:t>
            </a:r>
          </a:p>
          <a:p>
            <a:pPr rtl="0" lvl="1" indent="-381000" marL="914400">
              <a:lnSpc>
                <a:spcPct val="115000"/>
              </a:lnSpc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And RESPOND!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25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Allocate Time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25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Photos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25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Do not "half-ass" it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25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Quality over quantity 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25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Social Media is</a:t>
            </a:r>
            <a:r>
              <a:rPr b="1" sz="2400" lang="en">
                <a:solidFill>
                  <a:srgbClr val="000000"/>
                </a:solidFill>
              </a:rPr>
              <a:t> not</a:t>
            </a:r>
            <a:r>
              <a:rPr sz="2400" lang="en">
                <a:solidFill>
                  <a:srgbClr val="000000"/>
                </a:solidFill>
              </a:rPr>
              <a:t> a saving grace</a:t>
            </a:r>
          </a:p>
          <a:p>
            <a:r>
              <a:t/>
            </a:r>
          </a:p>
          <a:p>
            <a:pPr rtl="0" lvl="0">
              <a:buNone/>
            </a:pPr>
            <a:r>
              <a:rPr sz="1400" lang="en">
                <a:solidFill>
                  <a:srgbClr val="000000"/>
                </a:solidFill>
              </a:rPr>
              <a:t>  </a:t>
            </a:r>
          </a:p>
          <a:p>
            <a:r>
              <a:t/>
            </a:r>
          </a:p>
        </p:txBody>
      </p:sp>
      <p:sp>
        <p:nvSpPr>
          <p:cNvPr id="94" name="Shape 94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274637" x="457200"/>
            <a:ext cy="1143000" cx="6228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KEEP IN TOUCH!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2749225" x="340975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2400" lang="en"/>
              <a:t>james@roxysgrilledcheese.com</a:t>
            </a:r>
          </a:p>
          <a:p>
            <a:pPr algn="ctr" rtl="0" lvl="0">
              <a:buNone/>
            </a:pPr>
            <a:r>
              <a:rPr sz="2400" lang="en"/>
              <a:t>@ JamesDiSabatino</a:t>
            </a:r>
          </a:p>
          <a:p>
            <a:pPr algn="ctr" rtl="0" lvl="0">
              <a:buNone/>
            </a:pPr>
            <a:r>
              <a:rPr sz="2400" lang="en"/>
              <a:t>@RoxysGrilledChz</a:t>
            </a:r>
          </a:p>
          <a:p>
            <a:r>
              <a:t/>
            </a:r>
          </a:p>
        </p:txBody>
      </p:sp>
      <p:sp>
        <p:nvSpPr>
          <p:cNvPr id="101" name="Shape 101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AGENDA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1716425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What is Social Media?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Why Is It Important?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Generation "C"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Social Media + Food Truck Movement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Tips/Strategies</a:t>
            </a:r>
          </a:p>
        </p:txBody>
      </p:sp>
      <p:sp>
        <p:nvSpPr>
          <p:cNvPr id="32" name="Shape 32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WHAT IS SOCIAL MEDIA?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2447075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People create, share, exchange information online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Integral part of internet marketing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One facet of Inbound Marketing</a:t>
            </a:r>
          </a:p>
        </p:txBody>
      </p:sp>
      <p:sp>
        <p:nvSpPr>
          <p:cNvPr id="39" name="Shape 39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TYPES OF MARKETING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597549" x="543175"/>
            <a:ext cy="4967700" cx="3754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2400" lang="en"/>
              <a:t>Outbound Marketing</a:t>
            </a:r>
          </a:p>
          <a:p>
            <a:r>
              <a:t/>
            </a:r>
          </a:p>
          <a:p>
            <a:pPr rtl="0" lvl="0" indent="-381000" marL="457200"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/>
              <a:t>Telemarketing</a:t>
            </a:r>
          </a:p>
          <a:p>
            <a:pPr rtl="0" lvl="0" indent="-3810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/>
              <a:t>Tradeshows</a:t>
            </a:r>
          </a:p>
          <a:p>
            <a:pPr rtl="0" lvl="0" indent="-3810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/>
              <a:t>Print advertising</a:t>
            </a:r>
          </a:p>
          <a:p>
            <a:pPr rtl="0" lvl="0" indent="-381000" marL="457200"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/>
              <a:t>Direct Mail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>
                <a:solidFill>
                  <a:srgbClr val="FF0000"/>
                </a:solidFill>
              </a:rPr>
              <a:t>- Antiquated</a:t>
            </a:r>
          </a:p>
          <a:p>
            <a:pPr rtl="0" lvl="0">
              <a:buNone/>
            </a:pPr>
            <a:r>
              <a:rPr sz="2400" lang="en">
                <a:solidFill>
                  <a:srgbClr val="FF0000"/>
                </a:solidFill>
              </a:rPr>
              <a:t>- Aggressive</a:t>
            </a:r>
          </a:p>
          <a:p>
            <a:pPr rtl="0" lvl="0">
              <a:buNone/>
            </a:pPr>
            <a:r>
              <a:rPr sz="2400" lang="en">
                <a:solidFill>
                  <a:srgbClr val="FF0000"/>
                </a:solidFill>
              </a:rPr>
              <a:t>- About finding customers</a:t>
            </a:r>
          </a:p>
          <a:p>
            <a:r>
              <a:t/>
            </a:r>
          </a:p>
        </p:txBody>
      </p:sp>
      <p:sp>
        <p:nvSpPr>
          <p:cNvPr id="46" name="Shape 46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7" name="Shape 47"/>
          <p:cNvSpPr txBox="1"/>
          <p:nvPr/>
        </p:nvSpPr>
        <p:spPr>
          <a:xfrm>
            <a:off y="1721025" x="4421443"/>
            <a:ext cy="4400399" cx="44003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2400" lang="en"/>
              <a:t>Inbound Marketing</a:t>
            </a:r>
          </a:p>
          <a:p>
            <a:r>
              <a:t/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Wingdings"/>
              <a:buChar char="§"/>
            </a:pPr>
            <a:r>
              <a:rPr sz="2400" lang="en"/>
              <a:t>Social Media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Wingdings"/>
              <a:buChar char="§"/>
            </a:pPr>
            <a:r>
              <a:rPr sz="2400" lang="en"/>
              <a:t>SEO</a:t>
            </a:r>
          </a:p>
          <a:p>
            <a:pPr rtl="0" lvl="0" indent="-381000" marL="457200">
              <a:lnSpc>
                <a:spcPct val="115000"/>
              </a:lnSpc>
              <a:buClr>
                <a:srgbClr val="000000"/>
              </a:buClr>
              <a:buSzPct val="100000"/>
              <a:buFont typeface="Wingdings"/>
              <a:buChar char="§"/>
            </a:pPr>
            <a:r>
              <a:rPr sz="2400" lang="en"/>
              <a:t>Blogs</a:t>
            </a:r>
          </a:p>
          <a:p>
            <a:pPr rtl="0" lvl="0" indent="-381000" marL="457200">
              <a:lnSpc>
                <a:spcPct val="115000"/>
              </a:lnSpc>
              <a:buClr>
                <a:srgbClr val="000000"/>
              </a:buClr>
              <a:buSzPct val="100000"/>
              <a:buFont typeface="Wingdings"/>
              <a:buChar char="§"/>
            </a:pPr>
            <a:r>
              <a:rPr sz="2400" lang="en"/>
              <a:t>Youtube Videos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>
                <a:solidFill>
                  <a:srgbClr val="38761D"/>
                </a:solidFill>
              </a:rPr>
              <a:t>- Disruptive</a:t>
            </a:r>
          </a:p>
          <a:p>
            <a:pPr rtl="0" lvl="0">
              <a:buNone/>
            </a:pPr>
            <a:r>
              <a:rPr sz="2400" lang="en">
                <a:solidFill>
                  <a:srgbClr val="38761D"/>
                </a:solidFill>
              </a:rPr>
              <a:t>- Progressive</a:t>
            </a:r>
          </a:p>
          <a:p>
            <a:pPr rtl="0" lvl="0" indent="0" marL="0">
              <a:buNone/>
            </a:pPr>
            <a:r>
              <a:rPr sz="2400" lang="en">
                <a:solidFill>
                  <a:srgbClr val="38761D"/>
                </a:solidFill>
              </a:rPr>
              <a:t>- About customers finding you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WHO IS USING IT?</a:t>
            </a:r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13716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272727"/>
              <a:buFont typeface="Wingdings"/>
              <a:buChar char="§"/>
            </a:pPr>
            <a:r>
              <a:rPr b="1" sz="1100" lang="en">
                <a:solidFill>
                  <a:srgbClr val="000000"/>
                </a:solidFill>
              </a:rPr>
              <a:t>
</a:t>
            </a:r>
            <a:r>
              <a:rPr b="1" sz="2400" lang="en">
                <a:solidFill>
                  <a:srgbClr val="000000"/>
                </a:solidFill>
              </a:rPr>
              <a:t>96%</a:t>
            </a:r>
            <a:r>
              <a:rPr sz="2400" lang="en">
                <a:solidFill>
                  <a:srgbClr val="000000"/>
                </a:solidFill>
              </a:rPr>
              <a:t> of </a:t>
            </a:r>
            <a:r>
              <a:rPr b="1" sz="2400" lang="en">
                <a:solidFill>
                  <a:srgbClr val="000000"/>
                </a:solidFill>
              </a:rPr>
              <a:t>18-35</a:t>
            </a:r>
            <a:r>
              <a:rPr sz="2400" lang="en">
                <a:solidFill>
                  <a:srgbClr val="000000"/>
                </a:solidFill>
              </a:rPr>
              <a:t> year olds use social media in one way or another.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25000"/>
              <a:buFont typeface="Wingdings"/>
              <a:buChar char="§"/>
            </a:pPr>
            <a:r>
              <a:rPr b="1" sz="2400" lang="en">
                <a:solidFill>
                  <a:srgbClr val="000000"/>
                </a:solidFill>
              </a:rPr>
              <a:t>76%</a:t>
            </a:r>
            <a:r>
              <a:rPr sz="2400" lang="en">
                <a:solidFill>
                  <a:srgbClr val="000000"/>
                </a:solidFill>
              </a:rPr>
              <a:t> of </a:t>
            </a:r>
            <a:r>
              <a:rPr b="1" sz="2400" lang="en">
                <a:solidFill>
                  <a:srgbClr val="000000"/>
                </a:solidFill>
              </a:rPr>
              <a:t>18-35</a:t>
            </a:r>
            <a:r>
              <a:rPr sz="2400" lang="en">
                <a:solidFill>
                  <a:srgbClr val="000000"/>
                </a:solidFill>
              </a:rPr>
              <a:t> year olds drink </a:t>
            </a:r>
            <a:r>
              <a:rPr sz="2400" lang="en">
                <a:solidFill>
                  <a:srgbClr val="FF9900"/>
                </a:solidFill>
              </a:rPr>
              <a:t>orange juice</a:t>
            </a:r>
            <a:r>
              <a:rPr sz="2400" lang="en">
                <a:solidFill>
                  <a:srgbClr val="000000"/>
                </a:solidFill>
              </a:rPr>
              <a:t>*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sz="1400" lang="en"/>
              <a:t>*I may or may have not made this statistic up. </a:t>
            </a:r>
          </a:p>
        </p:txBody>
      </p:sp>
      <p:sp>
        <p:nvSpPr>
          <p:cNvPr id="54" name="Shape 54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graphicFrame>
        <p:nvGraphicFramePr>
          <p:cNvPr id="55" name="Shape 55"/>
          <p:cNvGraphicFramePr/>
          <p:nvPr/>
        </p:nvGraphicFramePr>
        <p:xfrm>
          <a:off y="3295250" x="1616725"/>
          <a:ext cy="3000000" cx="3000000"/>
        </p:xfrm>
        <a:graphic>
          <a:graphicData uri="http://schemas.openxmlformats.org/drawingml/2006/table">
            <a:tbl>
              <a:tblPr>
                <a:noFill/>
                <a:tableStyleId>{FDC5CAA7-723F-4E5A-AA58-62559626FC9A}</a:tableStyleId>
              </a:tblPr>
              <a:tblGrid>
                <a:gridCol w="2768475"/>
                <a:gridCol w="27684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FACEBOOK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OVER 1B</a:t>
                      </a:r>
                      <a:r>
                        <a:rPr b="1" lang="en"/>
                        <a:t> </a:t>
                      </a:r>
                      <a:r>
                        <a:rPr lang="en"/>
                        <a:t>USERS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TWITTER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500M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LINKEDIN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300M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TUMBLR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150M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INSTAGRAM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90M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SPOTIFY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33M 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PINTEREST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lang="en"/>
                        <a:t>11M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2400" lang="en"/>
              <a:t>WHY IS SOCIAL MEDIA IMPORTANT?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7526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The new frontier in customer engagement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Consumers are immune to traditional media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Consumers want companies to use social media as a way to:</a:t>
            </a:r>
          </a:p>
          <a:p>
            <a:pPr rtl="0" lvl="1" indent="-381000" marL="914400">
              <a:lnSpc>
                <a:spcPct val="115000"/>
              </a:lnSpc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Be transparent and authentic</a:t>
            </a:r>
          </a:p>
          <a:p>
            <a:pPr rtl="0" lvl="1" indent="-381000" marL="914400">
              <a:lnSpc>
                <a:spcPct val="115000"/>
              </a:lnSpc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Listen to ideas</a:t>
            </a:r>
          </a:p>
          <a:p>
            <a:pPr rtl="0" lvl="1" indent="-381000" marL="914400">
              <a:lnSpc>
                <a:spcPct val="115000"/>
              </a:lnSpc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Engage in conversations</a:t>
            </a:r>
          </a:p>
          <a:p>
            <a:pPr rtl="0" lvl="1" indent="-381000" marL="914400">
              <a:lnSpc>
                <a:spcPct val="115000"/>
              </a:lnSpc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Solve problems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Food trucks are serving a new generation of consumers</a:t>
            </a:r>
          </a:p>
          <a:p>
            <a:r>
              <a:t/>
            </a:r>
          </a:p>
        </p:txBody>
      </p:sp>
      <p:sp>
        <p:nvSpPr>
          <p:cNvPr id="62" name="Shape 62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274637" x="457200"/>
            <a:ext cy="1143000" cx="61788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GENERATION C: </a:t>
            </a:r>
          </a:p>
          <a:p>
            <a:pPr rtl="0" lvl="0">
              <a:buNone/>
            </a:pPr>
            <a:r>
              <a:rPr sz="3000" lang="en"/>
              <a:t>THE CONNECTED CONSUMER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190235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First generation defined not by age, but by behavior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Embrace a digital lifestyle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Meet on the internet (forums, networks)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Share content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Influence others</a:t>
            </a:r>
          </a:p>
          <a:p>
            <a:pPr rtl="0" lvl="0" indent="-419100" marL="457200">
              <a:lnSpc>
                <a:spcPct val="115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/>
              <a:t>Engage you</a:t>
            </a:r>
          </a:p>
        </p:txBody>
      </p:sp>
      <p:sp>
        <p:nvSpPr>
          <p:cNvPr id="69" name="Shape 69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74637" x="457200"/>
            <a:ext cy="1143000" cx="6228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RISE OF SOCIAL MEDIA AND FOOD TRUCKS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600200" x="457200"/>
            <a:ext cy="10073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1100" lang="en">
                <a:solidFill>
                  <a:srgbClr val="000000"/>
                </a:solidFill>
              </a:rPr>
              <a:t>
</a:t>
            </a:r>
            <a:r>
              <a:rPr sz="2400" lang="en">
                <a:solidFill>
                  <a:srgbClr val="000000"/>
                </a:solidFill>
              </a:rPr>
              <a:t> The exponential growth between Twitter users and Boston Food Trucks from 2008-Present is eerily similar. </a:t>
            </a:r>
          </a:p>
          <a:p>
            <a:r>
              <a:t/>
            </a:r>
          </a:p>
        </p:txBody>
      </p:sp>
      <p:sp>
        <p:nvSpPr>
          <p:cNvPr id="76" name="Shape 76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7" name="Shape 77"/>
          <p:cNvSpPr/>
          <p:nvPr/>
        </p:nvSpPr>
        <p:spPr>
          <a:xfrm>
            <a:off y="3122401" x="4910057"/>
            <a:ext cy="2356810" cx="4233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78" name="Shape 78"/>
          <p:cNvSpPr/>
          <p:nvPr/>
        </p:nvSpPr>
        <p:spPr>
          <a:xfrm>
            <a:off y="3178450" x="184925"/>
            <a:ext cy="2203205" cx="449463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79" name="Shape 79"/>
          <p:cNvSpPr txBox="1"/>
          <p:nvPr/>
        </p:nvSpPr>
        <p:spPr>
          <a:xfrm>
            <a:off y="5396725" x="1347050"/>
            <a:ext cy="830400" cx="2358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2400" lang="en"/>
              <a:t>TWITTER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y="5479212" x="5579375"/>
            <a:ext cy="830400" cx="2648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sz="2400" lang="en"/>
              <a:t>FOOD TRUCKS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74637" x="457200"/>
            <a:ext cy="1143000" cx="6228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RISE OF SOCIAL MEDIA AND FOOD TRUCKS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74995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50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Food trucks = first in culinary world to majorly adopt this open communication platform</a:t>
            </a:r>
          </a:p>
          <a:p>
            <a:pPr rtl="0" lvl="1" indent="-381000" marL="914400">
              <a:lnSpc>
                <a:spcPct val="150000"/>
              </a:lnSpc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>
                <a:solidFill>
                  <a:srgbClr val="000000"/>
                </a:solidFill>
              </a:rPr>
              <a:t>Twitter and LA food trucks circa 2008</a:t>
            </a:r>
          </a:p>
          <a:p>
            <a:pPr rtl="0" lvl="0" indent="-381000" marL="457200">
              <a:lnSpc>
                <a:spcPct val="150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Small corporate structure meant direct online relationships between owners and customers</a:t>
            </a:r>
          </a:p>
          <a:p>
            <a:pPr rtl="0" lvl="0" indent="-381000" marL="457200">
              <a:lnSpc>
                <a:spcPct val="150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Generation “C” is a generation that demands transparency, listens, offers insight, and looks for help</a:t>
            </a:r>
          </a:p>
          <a:p>
            <a:pPr rtl="0" lvl="0" indent="-381000" marL="457200">
              <a:lnSpc>
                <a:spcPct val="150000"/>
              </a:lnSpc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>
                <a:solidFill>
                  <a:srgbClr val="000000"/>
                </a:solidFill>
              </a:rPr>
              <a:t>The Food Truck movement organically represents all of the virtues generation “c” stands for</a:t>
            </a:r>
          </a:p>
        </p:txBody>
      </p:sp>
      <p:sp>
        <p:nvSpPr>
          <p:cNvPr id="87" name="Shape 87"/>
          <p:cNvSpPr/>
          <p:nvPr/>
        </p:nvSpPr>
        <p:spPr>
          <a:xfrm>
            <a:off y="256346" x="6646275"/>
            <a:ext cy="1646003" cx="21946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